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1" r:id="rId5"/>
    <p:sldId id="263" r:id="rId6"/>
    <p:sldId id="265" r:id="rId7"/>
    <p:sldId id="262"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EC3C"/>
    <a:srgbClr val="FFABC9"/>
    <a:srgbClr val="FF8001"/>
    <a:srgbClr val="FF9900"/>
    <a:srgbClr val="FFDC47"/>
    <a:srgbClr val="FFFF21"/>
    <a:srgbClr val="9900CC"/>
    <a:srgbClr val="D99B01"/>
    <a:srgbClr val="FF66CC"/>
    <a:srgbClr val="FF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6D214-7578-AC4D-9700-1351931EECBE}" type="datetimeFigureOut">
              <a:rPr lang="en-CA" smtClean="0"/>
              <a:t>2020-02-21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3AB29-46EE-E44E-BD3B-6CD85B5B2E54}" type="slidenum">
              <a:rPr lang="en-CA" smtClean="0"/>
              <a:t>‹#›</a:t>
            </a:fld>
            <a:endParaRPr lang="en-CA"/>
          </a:p>
        </p:txBody>
      </p:sp>
    </p:spTree>
    <p:extLst>
      <p:ext uri="{BB962C8B-B14F-4D97-AF65-F5344CB8AC3E}">
        <p14:creationId xmlns:p14="http://schemas.microsoft.com/office/powerpoint/2010/main" val="135339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Hymn-lining - also called lining-out, raising a hymn or </a:t>
            </a:r>
            <a:r>
              <a:rPr lang="en-CA" sz="1200" kern="1200" dirty="0" err="1">
                <a:solidFill>
                  <a:schemeClr val="tx1"/>
                </a:solidFill>
                <a:effectLst/>
                <a:latin typeface="+mn-lt"/>
                <a:ea typeface="+mn-ea"/>
                <a:cs typeface="+mn-cs"/>
              </a:rPr>
              <a:t>precenting</a:t>
            </a:r>
            <a:r>
              <a:rPr lang="en-CA" sz="1200" kern="1200" dirty="0">
                <a:solidFill>
                  <a:schemeClr val="tx1"/>
                </a:solidFill>
                <a:effectLst/>
                <a:latin typeface="+mn-lt"/>
                <a:ea typeface="+mn-ea"/>
                <a:cs typeface="+mn-cs"/>
              </a:rPr>
              <a:t> a line - is unaccompanied sacred singing in which a leader chants a line and the congregation sings that line in response. </a:t>
            </a:r>
            <a:endParaRPr lang="en-CA" dirty="0"/>
          </a:p>
          <a:p>
            <a:endParaRPr lang="en-CA" dirty="0"/>
          </a:p>
        </p:txBody>
      </p:sp>
      <p:sp>
        <p:nvSpPr>
          <p:cNvPr id="4" name="Slide Number Placeholder 3"/>
          <p:cNvSpPr>
            <a:spLocks noGrp="1"/>
          </p:cNvSpPr>
          <p:nvPr>
            <p:ph type="sldNum" sz="quarter" idx="5"/>
          </p:nvPr>
        </p:nvSpPr>
        <p:spPr/>
        <p:txBody>
          <a:bodyPr/>
          <a:lstStyle/>
          <a:p>
            <a:fld id="{1E43AB29-46EE-E44E-BD3B-6CD85B5B2E54}" type="slidenum">
              <a:rPr lang="en-CA" smtClean="0"/>
              <a:t>2</a:t>
            </a:fld>
            <a:endParaRPr lang="en-CA"/>
          </a:p>
        </p:txBody>
      </p:sp>
    </p:spTree>
    <p:extLst>
      <p:ext uri="{BB962C8B-B14F-4D97-AF65-F5344CB8AC3E}">
        <p14:creationId xmlns:p14="http://schemas.microsoft.com/office/powerpoint/2010/main" val="45685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 former slave and "conductor" on the Underground Railroad, Tubman said that she used spirituals such as "Go Down Moses" to signal slaves that she was in the area, and would help any who wanted to escape.</a:t>
            </a:r>
            <a:endParaRPr lang="en-CA" dirty="0"/>
          </a:p>
        </p:txBody>
      </p:sp>
      <p:sp>
        <p:nvSpPr>
          <p:cNvPr id="4" name="Slide Number Placeholder 3"/>
          <p:cNvSpPr>
            <a:spLocks noGrp="1"/>
          </p:cNvSpPr>
          <p:nvPr>
            <p:ph type="sldNum" sz="quarter" idx="5"/>
          </p:nvPr>
        </p:nvSpPr>
        <p:spPr/>
        <p:txBody>
          <a:bodyPr/>
          <a:lstStyle/>
          <a:p>
            <a:fld id="{1E43AB29-46EE-E44E-BD3B-6CD85B5B2E54}" type="slidenum">
              <a:rPr lang="en-CA" smtClean="0"/>
              <a:t>3</a:t>
            </a:fld>
            <a:endParaRPr lang="en-CA"/>
          </a:p>
        </p:txBody>
      </p:sp>
    </p:spTree>
    <p:extLst>
      <p:ext uri="{BB962C8B-B14F-4D97-AF65-F5344CB8AC3E}">
        <p14:creationId xmlns:p14="http://schemas.microsoft.com/office/powerpoint/2010/main" val="333766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a:t>
            </a:r>
            <a:r>
              <a:rPr lang="en-CA" dirty="0" err="1"/>
              <a:t>www.youtube.com</a:t>
            </a:r>
            <a:r>
              <a:rPr lang="en-CA" dirty="0"/>
              <a:t>/</a:t>
            </a:r>
            <a:r>
              <a:rPr lang="en-CA" dirty="0" err="1"/>
              <a:t>watch?v</a:t>
            </a:r>
            <a:r>
              <a:rPr lang="en-CA" dirty="0"/>
              <a:t>=ZoJz2SANTyo</a:t>
            </a:r>
          </a:p>
          <a:p>
            <a:r>
              <a:rPr lang="en-CA" dirty="0"/>
              <a:t>https://</a:t>
            </a:r>
            <a:r>
              <a:rPr lang="en-CA" dirty="0" err="1"/>
              <a:t>www.youtube.com</a:t>
            </a:r>
            <a:r>
              <a:rPr lang="en-CA" dirty="0"/>
              <a:t>/</a:t>
            </a:r>
            <a:r>
              <a:rPr lang="en-CA" dirty="0" err="1"/>
              <a:t>watch?v</a:t>
            </a:r>
            <a:r>
              <a:rPr lang="en-CA" dirty="0"/>
              <a:t>=3wX-YWOr8RQ</a:t>
            </a:r>
          </a:p>
          <a:p>
            <a:endParaRPr lang="en-CA" dirty="0"/>
          </a:p>
        </p:txBody>
      </p:sp>
      <p:sp>
        <p:nvSpPr>
          <p:cNvPr id="4" name="Slide Number Placeholder 3"/>
          <p:cNvSpPr>
            <a:spLocks noGrp="1"/>
          </p:cNvSpPr>
          <p:nvPr>
            <p:ph type="sldNum" sz="quarter" idx="5"/>
          </p:nvPr>
        </p:nvSpPr>
        <p:spPr/>
        <p:txBody>
          <a:bodyPr/>
          <a:lstStyle/>
          <a:p>
            <a:fld id="{1E43AB29-46EE-E44E-BD3B-6CD85B5B2E54}" type="slidenum">
              <a:rPr lang="en-CA" smtClean="0"/>
              <a:t>6</a:t>
            </a:fld>
            <a:endParaRPr lang="en-CA"/>
          </a:p>
        </p:txBody>
      </p:sp>
    </p:spTree>
    <p:extLst>
      <p:ext uri="{BB962C8B-B14F-4D97-AF65-F5344CB8AC3E}">
        <p14:creationId xmlns:p14="http://schemas.microsoft.com/office/powerpoint/2010/main" val="3221190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97404"/>
            <a:ext cx="8246070" cy="198516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182570"/>
            <a:ext cx="8246070" cy="1221640"/>
          </a:xfrm>
          <a:noFill/>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46095"/>
            <a:ext cx="1294032" cy="465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3929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20680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433880"/>
            <a:ext cx="6260905"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198559"/>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3482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66340"/>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3482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66340"/>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Black </a:t>
            </a:r>
            <a:r>
              <a:rPr lang="en-US" dirty="0" smtClean="0"/>
              <a:t>History </a:t>
            </a:r>
            <a:r>
              <a:rPr lang="en-US" dirty="0"/>
              <a:t>Music </a:t>
            </a:r>
          </a:p>
        </p:txBody>
      </p:sp>
      <p:sp>
        <p:nvSpPr>
          <p:cNvPr id="3" name="Subtitle 2"/>
          <p:cNvSpPr>
            <a:spLocks noGrp="1"/>
          </p:cNvSpPr>
          <p:nvPr>
            <p:ph type="subTitle" idx="1"/>
          </p:nvPr>
        </p:nvSpPr>
        <p:spPr/>
        <p:txBody>
          <a:bodyPr/>
          <a:lstStyle/>
          <a:p>
            <a:r>
              <a:rPr lang="en-US" dirty="0"/>
              <a:t>Andrew Brown</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0771F8-6447-4A8F-9554-AB2DC8987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634" y="887819"/>
            <a:ext cx="2645338" cy="1760994"/>
          </a:xfrm>
        </p:spPr>
        <p:txBody>
          <a:bodyPr vert="horz" lIns="91440" tIns="45720" rIns="91440" bIns="45720" rtlCol="0" anchor="b">
            <a:normAutofit/>
          </a:bodyPr>
          <a:lstStyle/>
          <a:p>
            <a:pPr algn="ctr">
              <a:lnSpc>
                <a:spcPct val="90000"/>
              </a:lnSpc>
            </a:pPr>
            <a:r>
              <a:rPr lang="en-US" sz="2400">
                <a:solidFill>
                  <a:schemeClr val="tx1"/>
                </a:solidFill>
              </a:rPr>
              <a:t>History </a:t>
            </a:r>
          </a:p>
        </p:txBody>
      </p:sp>
      <p:sp>
        <p:nvSpPr>
          <p:cNvPr id="15" name="Rectangle 14">
            <a:extLst>
              <a:ext uri="{FF2B5EF4-FFF2-40B4-BE49-F238E27FC236}">
                <a16:creationId xmlns:a16="http://schemas.microsoft.com/office/drawing/2014/main" id="{3276E0C7-D588-440B-8F4A-876392DB7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2744" y="2547748"/>
            <a:ext cx="51435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D859EF-0C2A-487B-A0C6-A8276E48DD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6" y="432028"/>
            <a:ext cx="3780491" cy="453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B19A81-C621-40A1-87E0-015F982C48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0582"/>
            <a:ext cx="3780490" cy="453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67A50DD-067A-1E4C-A67C-48251C75C6BE}"/>
              </a:ext>
            </a:extLst>
          </p:cNvPr>
          <p:cNvPicPr>
            <a:picLocks noChangeAspect="1"/>
          </p:cNvPicPr>
          <p:nvPr/>
        </p:nvPicPr>
        <p:blipFill>
          <a:blip r:embed="rId3"/>
          <a:stretch>
            <a:fillRect/>
          </a:stretch>
        </p:blipFill>
        <p:spPr>
          <a:xfrm>
            <a:off x="-8724" y="-9029"/>
            <a:ext cx="9149698" cy="5143500"/>
          </a:xfrm>
          <a:prstGeom prst="rect">
            <a:avLst/>
          </a:prstGeom>
        </p:spPr>
      </p:pic>
      <p:sp>
        <p:nvSpPr>
          <p:cNvPr id="21" name="Rectangle 20">
            <a:extLst>
              <a:ext uri="{FF2B5EF4-FFF2-40B4-BE49-F238E27FC236}">
                <a16:creationId xmlns:a16="http://schemas.microsoft.com/office/drawing/2014/main" id="{08C88EF9-EB79-4273-9666-FEC4E6F7C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02053" y="2547746"/>
            <a:ext cx="51435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309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24072" y="471949"/>
            <a:ext cx="4939868" cy="1257452"/>
          </a:xfrm>
        </p:spPr>
        <p:txBody>
          <a:bodyPr>
            <a:normAutofit/>
          </a:bodyPr>
          <a:lstStyle/>
          <a:p>
            <a:r>
              <a:rPr lang="en-US" dirty="0"/>
              <a:t>Songs of Freedom </a:t>
            </a:r>
          </a:p>
        </p:txBody>
      </p:sp>
      <p:pic>
        <p:nvPicPr>
          <p:cNvPr id="2" name="Picture 1">
            <a:extLst>
              <a:ext uri="{FF2B5EF4-FFF2-40B4-BE49-F238E27FC236}">
                <a16:creationId xmlns:a16="http://schemas.microsoft.com/office/drawing/2014/main" id="{FC52DEC4-17C3-9049-A127-15F090883E3C}"/>
              </a:ext>
            </a:extLst>
          </p:cNvPr>
          <p:cNvPicPr>
            <a:picLocks noChangeAspect="1"/>
          </p:cNvPicPr>
          <p:nvPr/>
        </p:nvPicPr>
        <p:blipFill rotWithShape="1">
          <a:blip r:embed="rId3"/>
          <a:srcRect r="3" b="881"/>
          <a:stretch/>
        </p:blipFill>
        <p:spPr>
          <a:xfrm>
            <a:off x="20" y="10"/>
            <a:ext cx="3476673" cy="5143490"/>
          </a:xfrm>
          <a:prstGeom prst="rect">
            <a:avLst/>
          </a:prstGeom>
          <a:effectLst/>
        </p:spPr>
      </p:pic>
      <p:sp>
        <p:nvSpPr>
          <p:cNvPr id="5" name="Content Placeholder 4"/>
          <p:cNvSpPr>
            <a:spLocks noGrp="1"/>
          </p:cNvSpPr>
          <p:nvPr>
            <p:ph idx="1"/>
          </p:nvPr>
        </p:nvSpPr>
        <p:spPr>
          <a:xfrm>
            <a:off x="3724073" y="1828800"/>
            <a:ext cx="4939867" cy="2839064"/>
          </a:xfrm>
        </p:spPr>
        <p:txBody>
          <a:bodyPr>
            <a:normAutofit/>
          </a:bodyPr>
          <a:lstStyle/>
          <a:p>
            <a:r>
              <a:rPr lang="en-US" dirty="0"/>
              <a:t>Go Down Moses</a:t>
            </a:r>
          </a:p>
          <a:p>
            <a:r>
              <a:rPr lang="en-CA" dirty="0"/>
              <a:t>Deep Down in My Heart</a:t>
            </a:r>
          </a:p>
          <a:p>
            <a:r>
              <a:rPr lang="en-CA" dirty="0"/>
              <a:t>Jesus Leads Me All the Way</a:t>
            </a:r>
          </a:p>
          <a:p>
            <a:endParaRPr lang="en-US" sz="1800"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group of people in uniform posing for a photo&#10;&#10;Description automatically generated">
            <a:extLst>
              <a:ext uri="{FF2B5EF4-FFF2-40B4-BE49-F238E27FC236}">
                <a16:creationId xmlns:a16="http://schemas.microsoft.com/office/drawing/2014/main" id="{179E1A68-5ED9-7842-96BB-5CD431A351E3}"/>
              </a:ext>
            </a:extLst>
          </p:cNvPr>
          <p:cNvPicPr>
            <a:picLocks noChangeAspect="1"/>
          </p:cNvPicPr>
          <p:nvPr/>
        </p:nvPicPr>
        <p:blipFill rotWithShape="1">
          <a:blip r:embed="rId2"/>
          <a:srcRect t="15413"/>
          <a:stretch/>
        </p:blipFill>
        <p:spPr>
          <a:xfrm>
            <a:off x="21" y="10"/>
            <a:ext cx="9143979" cy="5143490"/>
          </a:xfrm>
          <a:prstGeom prst="rect">
            <a:avLst/>
          </a:prstGeom>
        </p:spPr>
      </p:pic>
      <p:sp>
        <p:nvSpPr>
          <p:cNvPr id="2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532086" y="1435462"/>
            <a:ext cx="3153102" cy="1007066"/>
          </a:xfrm>
        </p:spPr>
        <p:txBody>
          <a:bodyPr>
            <a:normAutofit/>
          </a:bodyPr>
          <a:lstStyle/>
          <a:p>
            <a:pPr algn="ctr"/>
            <a:r>
              <a:rPr lang="en-US" sz="2700" dirty="0">
                <a:solidFill>
                  <a:schemeClr val="tx1"/>
                </a:solidFill>
              </a:rPr>
              <a:t>American </a:t>
            </a:r>
            <a:r>
              <a:rPr lang="en-US" sz="2700" dirty="0" smtClean="0">
                <a:solidFill>
                  <a:schemeClr val="tx1"/>
                </a:solidFill>
              </a:rPr>
              <a:t>Spirituals/Hy</a:t>
            </a:r>
            <a:r>
              <a:rPr lang="en-US" sz="2700" dirty="0" smtClean="0">
                <a:solidFill>
                  <a:schemeClr val="tx1"/>
                </a:solidFill>
              </a:rPr>
              <a:t>mns </a:t>
            </a:r>
            <a:r>
              <a:rPr lang="en-US" sz="2700" dirty="0" smtClean="0">
                <a:solidFill>
                  <a:schemeClr val="tx1"/>
                </a:solidFill>
              </a:rPr>
              <a:t> </a:t>
            </a:r>
            <a:endParaRPr lang="en-US" sz="2700" dirty="0">
              <a:solidFill>
                <a:schemeClr val="tx1"/>
              </a:solidFill>
            </a:endParaRPr>
          </a:p>
        </p:txBody>
      </p:sp>
      <p:cxnSp>
        <p:nvCxnSpPr>
          <p:cNvPr id="31" name="Straight Connector 3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7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F5877B-98C7-49DD-83AB-0F6F57CB6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28F050-E465-B245-BDE9-0090228B1602}"/>
              </a:ext>
            </a:extLst>
          </p:cNvPr>
          <p:cNvPicPr>
            <a:picLocks noChangeAspect="1"/>
          </p:cNvPicPr>
          <p:nvPr/>
        </p:nvPicPr>
        <p:blipFill rotWithShape="1">
          <a:blip r:embed="rId2"/>
          <a:srcRect l="5821" r="2" b="2"/>
          <a:stretch/>
        </p:blipFill>
        <p:spPr>
          <a:xfrm>
            <a:off x="5523058" y="-13"/>
            <a:ext cx="3620942" cy="5143498"/>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3">
            <a:extLst>
              <a:ext uri="{FF2B5EF4-FFF2-40B4-BE49-F238E27FC236}">
                <a16:creationId xmlns:a16="http://schemas.microsoft.com/office/drawing/2014/main" id="{540A7A0F-E9E9-524B-ABB1-648E3D81651A}"/>
              </a:ext>
            </a:extLst>
          </p:cNvPr>
          <p:cNvPicPr>
            <a:picLocks noChangeAspect="1"/>
          </p:cNvPicPr>
          <p:nvPr/>
        </p:nvPicPr>
        <p:blipFill rotWithShape="1">
          <a:blip r:embed="rId3"/>
          <a:srcRect l="1776" r="8268" b="2"/>
          <a:stretch/>
        </p:blipFill>
        <p:spPr>
          <a:xfrm>
            <a:off x="2339520" y="13"/>
            <a:ext cx="3724717" cy="51434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8" name="Freeform: Shape 17">
            <a:extLst>
              <a:ext uri="{FF2B5EF4-FFF2-40B4-BE49-F238E27FC236}">
                <a16:creationId xmlns:a16="http://schemas.microsoft.com/office/drawing/2014/main" id="{4EA91930-66BC-4C41-B4F5-C31EB216F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51435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6313CF8F-B436-401E-9575-DE0F8E8B5B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51435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6042" y="510778"/>
            <a:ext cx="2103378" cy="994172"/>
          </a:xfrm>
        </p:spPr>
        <p:txBody>
          <a:bodyPr anchor="ctr">
            <a:normAutofit/>
          </a:bodyPr>
          <a:lstStyle/>
          <a:p>
            <a:r>
              <a:rPr lang="en-US" sz="2100" dirty="0">
                <a:solidFill>
                  <a:schemeClr val="tx1"/>
                </a:solidFill>
              </a:rPr>
              <a:t>Gospel </a:t>
            </a:r>
            <a:r>
              <a:rPr lang="en-US" sz="2100" dirty="0" smtClean="0">
                <a:solidFill>
                  <a:schemeClr val="tx1"/>
                </a:solidFill>
              </a:rPr>
              <a:t>Music</a:t>
            </a:r>
            <a:br>
              <a:rPr lang="en-US" sz="2100" dirty="0" smtClean="0">
                <a:solidFill>
                  <a:schemeClr val="tx1"/>
                </a:solidFill>
              </a:rPr>
            </a:br>
            <a:r>
              <a:rPr lang="en-US" sz="2100" dirty="0" smtClean="0">
                <a:solidFill>
                  <a:schemeClr val="tx1"/>
                </a:solidFill>
              </a:rPr>
              <a:t>Origins</a:t>
            </a:r>
            <a:endParaRPr lang="en-US" sz="2100" dirty="0">
              <a:solidFill>
                <a:schemeClr val="tx1"/>
              </a:solidFill>
            </a:endParaRPr>
          </a:p>
        </p:txBody>
      </p:sp>
      <p:sp>
        <p:nvSpPr>
          <p:cNvPr id="22" name="Rectangle 21">
            <a:extLst>
              <a:ext uri="{FF2B5EF4-FFF2-40B4-BE49-F238E27FC236}">
                <a16:creationId xmlns:a16="http://schemas.microsoft.com/office/drawing/2014/main" id="{2A38CFE9-C30A-4551-ACCB-D5808FBC39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650"/>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67EF550F-47CE-4FB2-9DAC-12AD835C8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1567455"/>
            <a:ext cx="21259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6042" y="1693628"/>
            <a:ext cx="2103378" cy="2939094"/>
          </a:xfrm>
        </p:spPr>
        <p:txBody>
          <a:bodyPr>
            <a:normAutofit/>
          </a:bodyPr>
          <a:lstStyle/>
          <a:p>
            <a:pPr marL="0" indent="0">
              <a:buNone/>
            </a:pPr>
            <a:r>
              <a:rPr lang="en-US" sz="1400" dirty="0">
                <a:solidFill>
                  <a:schemeClr val="tx1"/>
                </a:solidFill>
              </a:rPr>
              <a:t>Thomas Dorsey and Mahalia Jackson</a:t>
            </a:r>
            <a:endParaRPr lang="en-US" sz="1400" dirty="0"/>
          </a:p>
        </p:txBody>
      </p:sp>
    </p:spTree>
    <p:extLst>
      <p:ext uri="{BB962C8B-B14F-4D97-AF65-F5344CB8AC3E}">
        <p14:creationId xmlns:p14="http://schemas.microsoft.com/office/powerpoint/2010/main" val="27085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6B09138-A682-1548-9C83-F94A0BAA0EB6}"/>
              </a:ext>
            </a:extLst>
          </p:cNvPr>
          <p:cNvPicPr>
            <a:picLocks noChangeAspect="1"/>
          </p:cNvPicPr>
          <p:nvPr/>
        </p:nvPicPr>
        <p:blipFill rotWithShape="1">
          <a:blip r:embed="rId3"/>
          <a:srcRect l="5391" r="-1" b="-1"/>
          <a:stretch/>
        </p:blipFill>
        <p:spPr>
          <a:xfrm>
            <a:off x="2432021" y="10"/>
            <a:ext cx="6711980" cy="51434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278320" y="870966"/>
            <a:ext cx="2578608" cy="844296"/>
          </a:xfrm>
        </p:spPr>
        <p:txBody>
          <a:bodyPr anchor="b">
            <a:normAutofit/>
          </a:bodyPr>
          <a:lstStyle/>
          <a:p>
            <a:r>
              <a:rPr lang="en-US" sz="2100" dirty="0" smtClean="0"/>
              <a:t>Gospel Continued…</a:t>
            </a:r>
            <a:endParaRPr lang="en-US" sz="21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50317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278320" y="2038540"/>
            <a:ext cx="2579180" cy="2405444"/>
          </a:xfrm>
        </p:spPr>
        <p:txBody>
          <a:bodyPr anchor="t">
            <a:normAutofit fontScale="92500"/>
          </a:bodyPr>
          <a:lstStyle/>
          <a:p>
            <a:pPr>
              <a:lnSpc>
                <a:spcPct val="90000"/>
              </a:lnSpc>
            </a:pPr>
            <a:r>
              <a:rPr lang="en-US" sz="1300" dirty="0"/>
              <a:t>Black Churches thriving independently  </a:t>
            </a:r>
          </a:p>
          <a:p>
            <a:pPr>
              <a:lnSpc>
                <a:spcPct val="90000"/>
              </a:lnSpc>
            </a:pPr>
            <a:r>
              <a:rPr lang="en-US" sz="1300" dirty="0"/>
              <a:t>Influences of Secular music invented by African Americans, like Rock and Roll, Jazz, Blues, R&amp;B, and eventually HipHop </a:t>
            </a:r>
          </a:p>
          <a:p>
            <a:pPr>
              <a:lnSpc>
                <a:spcPct val="90000"/>
              </a:lnSpc>
            </a:pPr>
            <a:r>
              <a:rPr lang="en-US" sz="1300" dirty="0"/>
              <a:t>In the other areas of the world like the Caribbean and countries in Africa, their styles of music became infused with Christian music </a:t>
            </a:r>
          </a:p>
          <a:p>
            <a:pPr>
              <a:lnSpc>
                <a:spcPct val="90000"/>
              </a:lnSpc>
            </a:pPr>
            <a:r>
              <a:rPr lang="en-US" sz="1300" dirty="0"/>
              <a:t>Invention of Gospel Choirs and quartet</a:t>
            </a:r>
          </a:p>
        </p:txBody>
      </p:sp>
    </p:spTree>
    <p:extLst>
      <p:ext uri="{BB962C8B-B14F-4D97-AF65-F5344CB8AC3E}">
        <p14:creationId xmlns:p14="http://schemas.microsoft.com/office/powerpoint/2010/main" val="4105303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t>
            </a:r>
          </a:p>
        </p:txBody>
      </p:sp>
      <p:sp>
        <p:nvSpPr>
          <p:cNvPr id="10" name="Rectangle 9"/>
          <p:cNvSpPr/>
          <p:nvPr/>
        </p:nvSpPr>
        <p:spPr>
          <a:xfrm>
            <a:off x="143556" y="1350110"/>
            <a:ext cx="8551479" cy="3323987"/>
          </a:xfrm>
          <a:prstGeom prst="rect">
            <a:avLst/>
          </a:prstGeom>
        </p:spPr>
        <p:txBody>
          <a:bodyPr wrap="square">
            <a:spAutoFit/>
          </a:bodyPr>
          <a:lstStyle/>
          <a:p>
            <a:r>
              <a:rPr lang="en-CA" sz="1400" dirty="0">
                <a:solidFill>
                  <a:schemeClr val="bg1"/>
                </a:solidFill>
                <a:latin typeface="Baskerville Old Face" panose="02020602080505020303" pitchFamily="18" charset="0"/>
              </a:rPr>
              <a:t>“African American Gospel  :  Ritual and Worship  :  Musical Styles  :  Articles and Essays  :  The Library of Congress Celebrates the Songs of America  :  Digital Collections  :  Library of Congress.” </a:t>
            </a:r>
            <a:r>
              <a:rPr lang="en-CA" sz="1400" i="1" dirty="0">
                <a:solidFill>
                  <a:schemeClr val="bg1"/>
                </a:solidFill>
                <a:latin typeface="Baskerville Old Face" panose="02020602080505020303" pitchFamily="18" charset="0"/>
              </a:rPr>
              <a:t>The Library of Congress</a:t>
            </a:r>
            <a:r>
              <a:rPr lang="en-CA" sz="1400" dirty="0">
                <a:solidFill>
                  <a:schemeClr val="bg1"/>
                </a:solidFill>
                <a:latin typeface="Baskerville Old Face" panose="02020602080505020303" pitchFamily="18" charset="0"/>
              </a:rPr>
              <a:t>, www.loc.gov/collections/songs-of-america/articles-and-essays/musical-styles/ritual-and-worship/african-american-gospel.</a:t>
            </a:r>
          </a:p>
          <a:p>
            <a:r>
              <a:rPr lang="en-CA" sz="1400" dirty="0">
                <a:solidFill>
                  <a:schemeClr val="bg1"/>
                </a:solidFill>
                <a:latin typeface="Baskerville Old Face" panose="02020602080505020303" pitchFamily="18" charset="0"/>
              </a:rPr>
              <a:t>“African American Spirituals.” </a:t>
            </a:r>
            <a:r>
              <a:rPr lang="en-CA" sz="1400" i="1" dirty="0">
                <a:solidFill>
                  <a:schemeClr val="bg1"/>
                </a:solidFill>
                <a:latin typeface="Baskerville Old Face" panose="02020602080505020303" pitchFamily="18" charset="0"/>
              </a:rPr>
              <a:t>The Library of Congress</a:t>
            </a:r>
            <a:r>
              <a:rPr lang="en-CA" sz="1400" dirty="0">
                <a:solidFill>
                  <a:schemeClr val="bg1"/>
                </a:solidFill>
                <a:latin typeface="Baskerville Old Face" panose="02020602080505020303" pitchFamily="18" charset="0"/>
              </a:rPr>
              <a:t>, www.loc.gov/item/ihas.200197495/.</a:t>
            </a:r>
          </a:p>
          <a:p>
            <a:r>
              <a:rPr lang="en-CA" sz="1400" dirty="0">
                <a:solidFill>
                  <a:schemeClr val="bg1"/>
                </a:solidFill>
                <a:latin typeface="Baskerville Old Face" panose="02020602080505020303" pitchFamily="18" charset="0"/>
              </a:rPr>
              <a:t>“African American Spirituals.” </a:t>
            </a:r>
            <a:r>
              <a:rPr lang="en-CA" sz="1400" i="1" dirty="0">
                <a:solidFill>
                  <a:schemeClr val="bg1"/>
                </a:solidFill>
                <a:latin typeface="Baskerville Old Face" panose="02020602080505020303" pitchFamily="18" charset="0"/>
              </a:rPr>
              <a:t>The Library of Congress</a:t>
            </a:r>
            <a:r>
              <a:rPr lang="en-CA" sz="1400" dirty="0">
                <a:solidFill>
                  <a:schemeClr val="bg1"/>
                </a:solidFill>
                <a:latin typeface="Baskerville Old Face" panose="02020602080505020303" pitchFamily="18" charset="0"/>
              </a:rPr>
              <a:t>, www.loc.gov/item/ihas.200197495/.</a:t>
            </a:r>
          </a:p>
          <a:p>
            <a:r>
              <a:rPr lang="en-CA" sz="1400" dirty="0">
                <a:solidFill>
                  <a:schemeClr val="bg1"/>
                </a:solidFill>
                <a:latin typeface="Baskerville Old Face" panose="02020602080505020303" pitchFamily="18" charset="0"/>
              </a:rPr>
              <a:t>Graham, Sandra Jean. “How African American Spirituals Moved From Cotton Fields to Concert Halls: Essay.” </a:t>
            </a:r>
            <a:r>
              <a:rPr lang="en-CA" sz="1400" i="1" dirty="0" err="1">
                <a:solidFill>
                  <a:schemeClr val="bg1"/>
                </a:solidFill>
                <a:latin typeface="Baskerville Old Face" panose="02020602080505020303" pitchFamily="18" charset="0"/>
              </a:rPr>
              <a:t>Zócalo</a:t>
            </a:r>
            <a:r>
              <a:rPr lang="en-CA" sz="1400" i="1" dirty="0">
                <a:solidFill>
                  <a:schemeClr val="bg1"/>
                </a:solidFill>
                <a:latin typeface="Baskerville Old Face" panose="02020602080505020303" pitchFamily="18" charset="0"/>
              </a:rPr>
              <a:t> Public Square</a:t>
            </a:r>
            <a:r>
              <a:rPr lang="en-CA" sz="1400" dirty="0">
                <a:solidFill>
                  <a:schemeClr val="bg1"/>
                </a:solidFill>
                <a:latin typeface="Baskerville Old Face" panose="02020602080505020303" pitchFamily="18" charset="0"/>
              </a:rPr>
              <a:t>, 30 Oct. 2018, www.zocalopublicsquare.org/2018/10/29/african-american-spirituals-moved-cotton-fields-concert-halls/ideas/essay/.</a:t>
            </a:r>
          </a:p>
          <a:p>
            <a:r>
              <a:rPr lang="en-CA" sz="1400" dirty="0">
                <a:solidFill>
                  <a:schemeClr val="bg1"/>
                </a:solidFill>
                <a:latin typeface="Baskerville Old Face" panose="02020602080505020303" pitchFamily="18" charset="0"/>
              </a:rPr>
              <a:t>Graham, Sandra Jean. “How African American Spirituals Moved From Cotton Fields to Concert Halls: Essay.” </a:t>
            </a:r>
            <a:r>
              <a:rPr lang="en-CA" sz="1400" i="1" dirty="0" err="1">
                <a:solidFill>
                  <a:schemeClr val="bg1"/>
                </a:solidFill>
                <a:latin typeface="Baskerville Old Face" panose="02020602080505020303" pitchFamily="18" charset="0"/>
              </a:rPr>
              <a:t>Zócalo</a:t>
            </a:r>
            <a:r>
              <a:rPr lang="en-CA" sz="1400" i="1" dirty="0">
                <a:solidFill>
                  <a:schemeClr val="bg1"/>
                </a:solidFill>
                <a:latin typeface="Baskerville Old Face" panose="02020602080505020303" pitchFamily="18" charset="0"/>
              </a:rPr>
              <a:t> Public Square</a:t>
            </a:r>
            <a:r>
              <a:rPr lang="en-CA" sz="1400" dirty="0">
                <a:solidFill>
                  <a:schemeClr val="bg1"/>
                </a:solidFill>
                <a:latin typeface="Baskerville Old Face" panose="02020602080505020303" pitchFamily="18" charset="0"/>
              </a:rPr>
              <a:t>, 30 Oct. 2018, www.zocalopublicsquare.org/2018/10/29/african-american-spirituals-moved-cotton-fields-concert-halls/ideas/essay/.</a:t>
            </a:r>
          </a:p>
          <a:p>
            <a:r>
              <a:rPr lang="en-CA" sz="1400" dirty="0">
                <a:solidFill>
                  <a:schemeClr val="bg1"/>
                </a:solidFill>
                <a:latin typeface="Baskerville Old Face" panose="02020602080505020303" pitchFamily="18" charset="0"/>
              </a:rPr>
              <a:t>“The History of Gospel Music.” </a:t>
            </a:r>
            <a:r>
              <a:rPr lang="en-CA" sz="1400" i="1" dirty="0" err="1">
                <a:solidFill>
                  <a:schemeClr val="bg1"/>
                </a:solidFill>
                <a:latin typeface="Baskerville Old Face" panose="02020602080505020303" pitchFamily="18" charset="0"/>
              </a:rPr>
              <a:t>GospelChops</a:t>
            </a:r>
            <a:r>
              <a:rPr lang="en-CA" sz="1400" dirty="0">
                <a:solidFill>
                  <a:schemeClr val="bg1"/>
                </a:solidFill>
                <a:latin typeface="Baskerville Old Face" panose="02020602080505020303" pitchFamily="18" charset="0"/>
              </a:rPr>
              <a:t>, 5 Feb. 2020, www.gospelchops.com/the-history-of-gospel-music/.</a:t>
            </a:r>
          </a:p>
          <a:p>
            <a:r>
              <a:rPr lang="en-CA" sz="1400" dirty="0">
                <a:solidFill>
                  <a:schemeClr val="bg1"/>
                </a:solidFill>
                <a:latin typeface="Baskerville Old Face" panose="02020602080505020303" pitchFamily="18" charset="0"/>
              </a:rPr>
              <a:t>Music, Ranker. “The Most Beautiful Negro Spiritual Songs.” </a:t>
            </a:r>
            <a:r>
              <a:rPr lang="en-CA" sz="1400" i="1" dirty="0">
                <a:solidFill>
                  <a:schemeClr val="bg1"/>
                </a:solidFill>
                <a:latin typeface="Baskerville Old Face" panose="02020602080505020303" pitchFamily="18" charset="0"/>
              </a:rPr>
              <a:t>Ranker</a:t>
            </a:r>
            <a:r>
              <a:rPr lang="en-CA" sz="1400" dirty="0">
                <a:solidFill>
                  <a:schemeClr val="bg1"/>
                </a:solidFill>
                <a:latin typeface="Baskerville Old Face" panose="02020602080505020303" pitchFamily="18" charset="0"/>
              </a:rPr>
              <a:t>, </a:t>
            </a:r>
            <a:r>
              <a:rPr lang="en-CA" sz="1400" dirty="0" smtClean="0">
                <a:solidFill>
                  <a:schemeClr val="bg1"/>
                </a:solidFill>
                <a:latin typeface="Baskerville Old Face" panose="02020602080505020303" pitchFamily="18" charset="0"/>
              </a:rPr>
              <a:t>www.ranker.com/list/famous-negro-spiritual-songs/ranker-music</a:t>
            </a:r>
            <a:r>
              <a:rPr lang="en-CA" sz="1400" dirty="0">
                <a:solidFill>
                  <a:schemeClr val="bg1"/>
                </a:solidFill>
                <a:latin typeface="Baskerville Old Face" panose="02020602080505020303" pitchFamily="18" charset="0"/>
              </a:rPr>
              <a:t>.</a:t>
            </a:r>
          </a:p>
          <a:p>
            <a:r>
              <a:rPr lang="en-CA" sz="1400" dirty="0">
                <a:solidFill>
                  <a:schemeClr val="bg1"/>
                </a:solidFill>
                <a:latin typeface="Baskerville Old Face" panose="02020602080505020303" pitchFamily="18" charset="0"/>
              </a:rPr>
              <a:t>“Take 6: Jubilee Quartets.” </a:t>
            </a:r>
            <a:r>
              <a:rPr lang="en-CA" sz="1400" i="1" dirty="0">
                <a:solidFill>
                  <a:schemeClr val="bg1"/>
                </a:solidFill>
                <a:latin typeface="Baskerville Old Face" panose="02020602080505020303" pitchFamily="18" charset="0"/>
              </a:rPr>
              <a:t>Black Music Scholar</a:t>
            </a:r>
            <a:r>
              <a:rPr lang="en-CA" sz="1400" dirty="0">
                <a:solidFill>
                  <a:schemeClr val="bg1"/>
                </a:solidFill>
                <a:latin typeface="Baskerville Old Face" panose="02020602080505020303" pitchFamily="18" charset="0"/>
              </a:rPr>
              <a:t>, blackmusicscholar.com/quartets/.</a:t>
            </a:r>
            <a:endParaRPr lang="en-CA" sz="1400" dirty="0">
              <a:solidFill>
                <a:schemeClr val="bg1"/>
              </a:solidFill>
              <a:effectLst/>
              <a:latin typeface="Baskerville Old Face" panose="02020602080505020303" pitchFamily="18" charset="0"/>
            </a:endParaRPr>
          </a:p>
        </p:txBody>
      </p:sp>
    </p:spTree>
    <p:extLst>
      <p:ext uri="{BB962C8B-B14F-4D97-AF65-F5344CB8AC3E}">
        <p14:creationId xmlns:p14="http://schemas.microsoft.com/office/powerpoint/2010/main" val="2056317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184</Words>
  <Application>Microsoft Office PowerPoint</Application>
  <PresentationFormat>On-screen Show (16:9)</PresentationFormat>
  <Paragraphs>31</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Baskerville Old Face</vt:lpstr>
      <vt:lpstr>Calibri</vt:lpstr>
      <vt:lpstr>Office Theme</vt:lpstr>
      <vt:lpstr>Black History Music </vt:lpstr>
      <vt:lpstr>History </vt:lpstr>
      <vt:lpstr>Songs of Freedom </vt:lpstr>
      <vt:lpstr>American Spirituals/Hymns  </vt:lpstr>
      <vt:lpstr>Gospel Music Origins</vt:lpstr>
      <vt:lpstr>Gospel Continued…</vt:lpstr>
      <vt:lpstr>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Church Music </dc:title>
  <dc:creator>Andrew Brown</dc:creator>
  <cp:lastModifiedBy>Brown, Andrew</cp:lastModifiedBy>
  <cp:revision>11</cp:revision>
  <dcterms:created xsi:type="dcterms:W3CDTF">2020-02-21T04:54:11Z</dcterms:created>
  <dcterms:modified xsi:type="dcterms:W3CDTF">2020-02-22T14:16:00Z</dcterms:modified>
</cp:coreProperties>
</file>